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3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66" d="100"/>
          <a:sy n="66" d="100"/>
        </p:scale>
        <p:origin x="1954" y="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FFED1-C225-4825-B283-F6757657FD77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F9362-EE26-41D6-95DD-A5462C195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88541.jpg"/>
          <p:cNvPicPr>
            <a:picLocks noGrp="1" noChangeAspect="1"/>
          </p:cNvPicPr>
          <p:nvPr>
            <p:ph idx="1"/>
          </p:nvPr>
        </p:nvPicPr>
        <p:blipFill>
          <a:blip r:embed="rId2"/>
          <a:srcRect l="9524" r="119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8600" y="304800"/>
            <a:ext cx="449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INTERNATIONAL MARKETING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7604.jpg"/>
          <p:cNvPicPr>
            <a:picLocks noGrp="1" noChangeAspect="1"/>
          </p:cNvPicPr>
          <p:nvPr>
            <p:ph idx="1"/>
          </p:nvPr>
        </p:nvPicPr>
        <p:blipFill>
          <a:blip r:embed="rId2"/>
          <a:srcRect l="9647" r="33402" b="13669"/>
          <a:stretch>
            <a:fillRect/>
          </a:stretch>
        </p:blipFill>
        <p:spPr>
          <a:xfrm rot="10800000">
            <a:off x="0" y="0"/>
            <a:ext cx="9372600" cy="7010400"/>
          </a:xfrm>
        </p:spPr>
      </p:pic>
      <p:pic>
        <p:nvPicPr>
          <p:cNvPr id="5" name="Content Placeholder 3" descr="88541.jpg"/>
          <p:cNvPicPr>
            <a:picLocks noChangeAspect="1"/>
          </p:cNvPicPr>
          <p:nvPr/>
        </p:nvPicPr>
        <p:blipFill>
          <a:blip r:embed="rId3" cstate="print"/>
          <a:srcRect l="9524" r="1190"/>
          <a:stretch>
            <a:fillRect/>
          </a:stretch>
        </p:blipFill>
        <p:spPr>
          <a:xfrm>
            <a:off x="7924800" y="5924550"/>
            <a:ext cx="1447800" cy="1085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09800" y="152400"/>
            <a:ext cx="47439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atin typeface="Aparajita" pitchFamily="34" charset="0"/>
                <a:cs typeface="Aparajita" pitchFamily="34" charset="0"/>
              </a:rPr>
              <a:t>BENEFITS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7467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b="1" dirty="0"/>
              <a:t>Benefits to the Manufacturer</a:t>
            </a:r>
          </a:p>
          <a:p>
            <a:pPr algn="just"/>
            <a:endParaRPr lang="en-US" sz="3200" b="1" dirty="0"/>
          </a:p>
          <a:p>
            <a:pPr marL="514350" indent="-514350" algn="just">
              <a:buAutoNum type="arabicPeriod"/>
            </a:pPr>
            <a:r>
              <a:rPr lang="en-US" sz="3200" dirty="0"/>
              <a:t>Increase in Market area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Increase in sale &amp; Profit 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Diversification of Risk 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Economies of Large Scale 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Global Image </a:t>
            </a:r>
          </a:p>
          <a:p>
            <a:pPr marL="514350" indent="-514350" algn="just">
              <a:buNone/>
            </a:pPr>
            <a:endParaRPr lang="en-US" sz="3200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7604.jpg"/>
          <p:cNvPicPr>
            <a:picLocks noGrp="1" noChangeAspect="1"/>
          </p:cNvPicPr>
          <p:nvPr>
            <p:ph idx="1"/>
          </p:nvPr>
        </p:nvPicPr>
        <p:blipFill>
          <a:blip r:embed="rId2"/>
          <a:srcRect l="9647" r="33402" b="13669"/>
          <a:stretch>
            <a:fillRect/>
          </a:stretch>
        </p:blipFill>
        <p:spPr>
          <a:xfrm rot="10800000">
            <a:off x="0" y="0"/>
            <a:ext cx="9372600" cy="7010400"/>
          </a:xfrm>
        </p:spPr>
      </p:pic>
      <p:pic>
        <p:nvPicPr>
          <p:cNvPr id="5" name="Content Placeholder 3" descr="88541.jpg"/>
          <p:cNvPicPr>
            <a:picLocks noChangeAspect="1"/>
          </p:cNvPicPr>
          <p:nvPr/>
        </p:nvPicPr>
        <p:blipFill>
          <a:blip r:embed="rId3" cstate="print"/>
          <a:srcRect l="9524" r="1190"/>
          <a:stretch>
            <a:fillRect/>
          </a:stretch>
        </p:blipFill>
        <p:spPr>
          <a:xfrm>
            <a:off x="7924800" y="5924550"/>
            <a:ext cx="1447800" cy="1085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17526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/>
              <a:t>B. Benefits to the Economy </a:t>
            </a:r>
          </a:p>
          <a:p>
            <a:pPr>
              <a:buNone/>
            </a:pPr>
            <a:endParaRPr lang="en-US" sz="3200" b="1" dirty="0"/>
          </a:p>
          <a:p>
            <a:pPr marL="514350" indent="-514350" algn="just">
              <a:buAutoNum type="arabicPeriod"/>
            </a:pPr>
            <a:r>
              <a:rPr lang="en-US" sz="3200" dirty="0"/>
              <a:t>Control over Inflation 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Increase in Employment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Increase in Exports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Increase of standard of living 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Rapid Economic growth 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Optimum utilization of Global Natural Resources</a:t>
            </a:r>
          </a:p>
          <a:p>
            <a:pPr marL="514350" indent="-514350">
              <a:buAutoNum type="arabicPeriod"/>
            </a:pPr>
            <a:r>
              <a:rPr lang="en-US" sz="3200" dirty="0"/>
              <a:t>Strengthens International Ties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7604.jpg"/>
          <p:cNvPicPr>
            <a:picLocks noGrp="1" noChangeAspect="1"/>
          </p:cNvPicPr>
          <p:nvPr>
            <p:ph idx="1"/>
          </p:nvPr>
        </p:nvPicPr>
        <p:blipFill>
          <a:blip r:embed="rId2"/>
          <a:srcRect l="9647" r="33402" b="13669"/>
          <a:stretch>
            <a:fillRect/>
          </a:stretch>
        </p:blipFill>
        <p:spPr>
          <a:xfrm rot="10800000">
            <a:off x="0" y="0"/>
            <a:ext cx="9372600" cy="7010400"/>
          </a:xfrm>
        </p:spPr>
      </p:pic>
      <p:pic>
        <p:nvPicPr>
          <p:cNvPr id="5" name="Content Placeholder 3" descr="88541.jpg"/>
          <p:cNvPicPr>
            <a:picLocks noChangeAspect="1"/>
          </p:cNvPicPr>
          <p:nvPr/>
        </p:nvPicPr>
        <p:blipFill>
          <a:blip r:embed="rId3" cstate="print"/>
          <a:srcRect l="9524" r="1190"/>
          <a:stretch>
            <a:fillRect/>
          </a:stretch>
        </p:blipFill>
        <p:spPr>
          <a:xfrm>
            <a:off x="7924800" y="5924550"/>
            <a:ext cx="1447800" cy="1085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17526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/>
              <a:t>C. Benefits to the Consumers </a:t>
            </a:r>
          </a:p>
          <a:p>
            <a:pPr>
              <a:buNone/>
            </a:pPr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dirty="0"/>
              <a:t>Wider Choice </a:t>
            </a:r>
          </a:p>
          <a:p>
            <a:pPr marL="514350" indent="-514350">
              <a:buAutoNum type="arabicPeriod"/>
            </a:pPr>
            <a:r>
              <a:rPr lang="en-US" sz="3200" dirty="0"/>
              <a:t>Better Quality Goods</a:t>
            </a:r>
          </a:p>
          <a:p>
            <a:pPr marL="514350" indent="-514350">
              <a:buAutoNum type="arabicPeriod"/>
            </a:pPr>
            <a:r>
              <a:rPr lang="en-US" sz="3200" dirty="0"/>
              <a:t>Goods available at lower price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n-US"/>
          </a:p>
        </p:txBody>
      </p:sp>
      <p:pic>
        <p:nvPicPr>
          <p:cNvPr id="4" name="Content Placeholder 3" descr="17604.jpg"/>
          <p:cNvPicPr>
            <a:picLocks noGrp="1" noChangeAspect="1"/>
          </p:cNvPicPr>
          <p:nvPr>
            <p:ph idx="1"/>
          </p:nvPr>
        </p:nvPicPr>
        <p:blipFill>
          <a:blip r:embed="rId2"/>
          <a:srcRect l="9647" r="33402" b="13669"/>
          <a:stretch>
            <a:fillRect/>
          </a:stretch>
        </p:blipFill>
        <p:spPr>
          <a:xfrm rot="10800000">
            <a:off x="-228600" y="-152400"/>
            <a:ext cx="9372600" cy="7010400"/>
          </a:xfrm>
        </p:spPr>
      </p:pic>
      <p:pic>
        <p:nvPicPr>
          <p:cNvPr id="5" name="Content Placeholder 3" descr="88541.jpg"/>
          <p:cNvPicPr>
            <a:picLocks noChangeAspect="1"/>
          </p:cNvPicPr>
          <p:nvPr/>
        </p:nvPicPr>
        <p:blipFill>
          <a:blip r:embed="rId3" cstate="print"/>
          <a:srcRect l="9524" r="1190"/>
          <a:stretch>
            <a:fillRect/>
          </a:stretch>
        </p:blipFill>
        <p:spPr>
          <a:xfrm>
            <a:off x="7924800" y="5924550"/>
            <a:ext cx="1447800" cy="1085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4572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latin typeface="Aparajita" pitchFamily="34" charset="0"/>
                <a:cs typeface="Aparajita" pitchFamily="34" charset="0"/>
              </a:rPr>
              <a:t>Difficulties in International Marketing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990600"/>
            <a:ext cx="7848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endParaRPr lang="en-US" sz="2800" dirty="0"/>
          </a:p>
          <a:p>
            <a:pPr algn="just">
              <a:buNone/>
            </a:pPr>
            <a:r>
              <a:rPr lang="en-US" sz="2800" dirty="0"/>
              <a:t>1. Difference in Consumers Tastes and           Preferences</a:t>
            </a:r>
          </a:p>
          <a:p>
            <a:pPr algn="just">
              <a:buNone/>
            </a:pPr>
            <a:r>
              <a:rPr lang="en-US" sz="2800" dirty="0"/>
              <a:t>2. Uncertainties in Government Policy </a:t>
            </a:r>
          </a:p>
          <a:p>
            <a:pPr algn="just">
              <a:buNone/>
            </a:pPr>
            <a:r>
              <a:rPr lang="en-US" sz="2800" dirty="0"/>
              <a:t>3. Bureaucratic Hurdles </a:t>
            </a:r>
          </a:p>
          <a:p>
            <a:pPr algn="just">
              <a:buNone/>
            </a:pPr>
            <a:r>
              <a:rPr lang="en-US" sz="2800" dirty="0"/>
              <a:t>4. Foreign Exchange Fluctuations </a:t>
            </a:r>
          </a:p>
          <a:p>
            <a:pPr algn="just">
              <a:buNone/>
            </a:pPr>
            <a:r>
              <a:rPr lang="en-US" sz="2800" dirty="0"/>
              <a:t>5. Opposition by domestic Manufacturers</a:t>
            </a:r>
          </a:p>
          <a:p>
            <a:pPr marL="514350" indent="-514350" algn="just">
              <a:buAutoNum type="arabicPeriod" startAt="6"/>
            </a:pPr>
            <a:r>
              <a:rPr lang="en-US" sz="2800" dirty="0"/>
              <a:t>Technology Piracy </a:t>
            </a:r>
          </a:p>
          <a:p>
            <a:pPr marL="514350" indent="-514350" algn="just">
              <a:buAutoNum type="arabicPeriod" startAt="6"/>
            </a:pPr>
            <a:r>
              <a:rPr lang="en-US" sz="2800" dirty="0"/>
              <a:t>Dumping </a:t>
            </a:r>
          </a:p>
          <a:p>
            <a:pPr marL="514350" indent="-514350" algn="just">
              <a:buAutoNum type="arabicPeriod" startAt="6"/>
            </a:pPr>
            <a:r>
              <a:rPr lang="en-US" sz="2800" dirty="0"/>
              <a:t>Corruption </a:t>
            </a:r>
          </a:p>
          <a:p>
            <a:pPr marL="514350" indent="-514350" algn="just">
              <a:buAutoNum type="arabicPeriod" startAt="6"/>
            </a:pPr>
            <a:r>
              <a:rPr lang="en-US" sz="2800" dirty="0"/>
              <a:t>Difference in  Consumers response to Marketing Mix elements</a:t>
            </a:r>
          </a:p>
          <a:p>
            <a:pPr marL="514350" indent="-514350" algn="just">
              <a:buAutoNum type="arabicPeriod" startAt="6"/>
            </a:pPr>
            <a:r>
              <a:rPr lang="en-US" sz="2800" dirty="0"/>
              <a:t>Difference in Marketing Infrastructure </a:t>
            </a:r>
          </a:p>
          <a:p>
            <a:pPr algn="just">
              <a:buNone/>
            </a:pP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123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Aparajita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Manish</dc:creator>
  <cp:lastModifiedBy>Shailee Upadhayay</cp:lastModifiedBy>
  <cp:revision>14</cp:revision>
  <dcterms:created xsi:type="dcterms:W3CDTF">2022-12-08T15:38:19Z</dcterms:created>
  <dcterms:modified xsi:type="dcterms:W3CDTF">2023-03-09T07:37:31Z</dcterms:modified>
</cp:coreProperties>
</file>